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nton"/>
      <p:regular r:id="rId39"/>
    </p:embeddedFont>
    <p:embeddedFont>
      <p:font typeface="Lato"/>
      <p:regular r:id="rId40"/>
      <p:bold r:id="rId41"/>
      <p:italic r:id="rId42"/>
      <p:boldItalic r:id="rId43"/>
    </p:embeddedFont>
    <p:embeddedFont>
      <p:font typeface="Lato Light"/>
      <p:regular r:id="rId44"/>
      <p:bold r:id="rId45"/>
      <p:italic r:id="rId46"/>
      <p:boldItalic r:id="rId47"/>
    </p:embeddedFont>
    <p:embeddedFont>
      <p:font typeface="Helvetica Neue"/>
      <p:regular r:id="rId48"/>
      <p:bold r:id="rId49"/>
      <p:italic r:id="rId50"/>
      <p:boldItalic r:id="rId51"/>
    </p:embeddedFont>
    <p:embeddedFont>
      <p:font typeface="Helvetica Neue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77DE0B-5D48-47F7-AB65-79F2D9FD0E3B}">
  <a:tblStyle styleId="{7C77DE0B-5D48-47F7-AB65-79F2D9FD0E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LatoLight-regular.fntdata"/><Relationship Id="rId43" Type="http://schemas.openxmlformats.org/officeDocument/2006/relationships/font" Target="fonts/Lato-boldItalic.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font" Target="fonts/LatoLight-boldItalic.fntdata"/><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Anton-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5.xml"/><Relationship Id="rId55" Type="http://schemas.openxmlformats.org/officeDocument/2006/relationships/font" Target="fonts/HelveticaNeueLight-boldItalic.fntdata"/><Relationship Id="rId10" Type="http://schemas.openxmlformats.org/officeDocument/2006/relationships/slide" Target="slides/slide4.xml"/><Relationship Id="rId54" Type="http://schemas.openxmlformats.org/officeDocument/2006/relationships/font" Target="fonts/HelveticaNeue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f5f0ee8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gf5f0ee87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5f0ee87f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5f0ee87f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5f0ee87f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5f0ee87f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5f0ee87f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5f0ee87f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5f0ee87f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5f0ee87f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5f0ee87f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f5f0ee87f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5f0ee87f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5f0ee87f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5f0ee87f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5f0ee87f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5f0ee87f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f5f0ee87f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5f0ee87f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5f0ee87f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5f0ee87f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f5f0ee87fa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5f0ee87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f5f0ee87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5f0ee87f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5f0ee87f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80d729c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80d729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5f0ee87f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5f0ee87f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Siete días para entregarlo a partir de esta fecha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5f0ee87f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5f0ee87f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5f0ee87f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f5f0ee87fa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5f0ee87f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f5f0ee87fa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5f0ee87f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f5f0ee87f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5f0ee87f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f5f0ee87f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Coder Tips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5f0ee87f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f5f0ee87fa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Se puede vincular contenido de:</a:t>
            </a:r>
            <a:br>
              <a:rPr lang="es">
                <a:solidFill>
                  <a:schemeClr val="dk1"/>
                </a:solidFill>
              </a:rPr>
            </a:br>
            <a:r>
              <a:rPr lang="es">
                <a:solidFill>
                  <a:schemeClr val="dk1"/>
                </a:solidFill>
              </a:rPr>
              <a:t> Canal de YouTube de Coder: </a:t>
            </a:r>
            <a:r>
              <a:rPr lang="es"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s"/>
              <a:t> Canal de Spotify de Coder: </a:t>
            </a:r>
            <a:r>
              <a:rPr lang="es" u="sng">
                <a:solidFill>
                  <a:schemeClr val="hlink"/>
                </a:solidFill>
                <a:hlinkClick r:id="rId3"/>
              </a:rPr>
              <a:t>https://open.spotify.com/show/6Z4gbxrzelqVU3syDH3JzI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5f0ee87f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f5f0ee87fa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5f0ee87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f5f0ee87f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5f0ee87fa_0_204: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gf5f0ee87fa_0_204: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5f0ee87f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f5f0ee87fa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5f0ee87f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f5f0ee87fa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Sólo la última clase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5f0ee87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f5f0ee87f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5f0ee87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f5f0ee87f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5f0ee87f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f5f0ee87fa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5f0ee87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f5f0ee87fa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5f0ee87f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5f0ee87f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5f0ee87f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5f0ee87f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hyperlink" Target="https://plataforma.coderhouse.com/continua-tu-carrera?utm_campaign=upselling&amp;utm_medium=sidebar&amp;utm_source=platfor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youtube.com/watch?v=plC9WbIMJCk" TargetMode="External"/><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hyperlink" Target="https://plataforma.coderhouse.com/referidos?from=notifica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PROYECTO FINAL</a:t>
            </a:r>
            <a:endParaRPr b="0" i="1" sz="3600" u="none" cap="none" strike="noStrike">
              <a:solidFill>
                <a:srgbClr val="121212"/>
              </a:solidFill>
              <a:latin typeface="Anton"/>
              <a:ea typeface="Anton"/>
              <a:cs typeface="Anton"/>
              <a:sym typeface="Anton"/>
            </a:endParaRPr>
          </a:p>
        </p:txBody>
      </p:sp>
      <p:sp>
        <p:nvSpPr>
          <p:cNvPr id="58" name="Google Shape;58;p14"/>
          <p:cNvSpPr txBox="1"/>
          <p:nvPr/>
        </p:nvSpPr>
        <p:spPr>
          <a:xfrm>
            <a:off x="1842300" y="1657100"/>
            <a:ext cx="545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18</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59" name="Google Shape;59;p1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 name="Shape 159"/>
        <p:cNvGrpSpPr/>
        <p:nvPr/>
      </p:nvGrpSpPr>
      <p:grpSpPr>
        <a:xfrm>
          <a:off x="0" y="0"/>
          <a:ext cx="0" cy="0"/>
          <a:chOff x="0" y="0"/>
          <a:chExt cx="0" cy="0"/>
        </a:xfrm>
      </p:grpSpPr>
      <p:sp>
        <p:nvSpPr>
          <p:cNvPr id="160" name="Google Shape;160;p23"/>
          <p:cNvSpPr txBox="1"/>
          <p:nvPr/>
        </p:nvSpPr>
        <p:spPr>
          <a:xfrm>
            <a:off x="4644600" y="1651925"/>
            <a:ext cx="3854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¿Qué es un framework?</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¿Cómo se usa?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Procesadores de CSS.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SASS.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Operadores y Maps en SASS.</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61" name="Google Shape;161;p2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2" name="Google Shape;162;p23"/>
          <p:cNvSpPr txBox="1"/>
          <p:nvPr>
            <p:ph type="ctrTitle"/>
          </p:nvPr>
        </p:nvSpPr>
        <p:spPr>
          <a:xfrm>
            <a:off x="2363250" y="50412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FRAMEWORKS Y SASS</a:t>
            </a:r>
            <a:endParaRPr i="1" sz="3800">
              <a:latin typeface="Anton"/>
              <a:ea typeface="Anton"/>
              <a:cs typeface="Anton"/>
              <a:sym typeface="Anton"/>
            </a:endParaRPr>
          </a:p>
        </p:txBody>
      </p:sp>
      <p:pic>
        <p:nvPicPr>
          <p:cNvPr id="163" name="Google Shape;163;p23"/>
          <p:cNvPicPr preferRelativeResize="0"/>
          <p:nvPr/>
        </p:nvPicPr>
        <p:blipFill>
          <a:blip r:embed="rId4">
            <a:alphaModFix/>
          </a:blip>
          <a:stretch>
            <a:fillRect/>
          </a:stretch>
        </p:blipFill>
        <p:spPr>
          <a:xfrm>
            <a:off x="723875" y="1485075"/>
            <a:ext cx="3779924" cy="317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sp>
        <p:nvSpPr>
          <p:cNvPr id="168" name="Google Shape;168;p24"/>
          <p:cNvSpPr txBox="1"/>
          <p:nvPr/>
        </p:nvSpPr>
        <p:spPr>
          <a:xfrm>
            <a:off x="5676775" y="1857963"/>
            <a:ext cx="3202800" cy="2904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Servidores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Seguridad para la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Git</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Github</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69" name="Google Shape;169;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0" name="Google Shape;170;p24"/>
          <p:cNvSpPr txBox="1"/>
          <p:nvPr>
            <p:ph type="ctrTitle"/>
          </p:nvPr>
        </p:nvSpPr>
        <p:spPr>
          <a:xfrm>
            <a:off x="0" y="947350"/>
            <a:ext cx="9144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SERVIDORES, SEO y CONTROLADOR </a:t>
            </a:r>
            <a:endParaRPr i="1" sz="3840">
              <a:latin typeface="Anton"/>
              <a:ea typeface="Anton"/>
              <a:cs typeface="Anton"/>
              <a:sym typeface="Anton"/>
            </a:endParaRPr>
          </a:p>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DE VERSIONES</a:t>
            </a:r>
            <a:endParaRPr i="1" sz="3840">
              <a:latin typeface="Anton"/>
              <a:ea typeface="Anton"/>
              <a:cs typeface="Anton"/>
              <a:sym typeface="Anton"/>
            </a:endParaRPr>
          </a:p>
        </p:txBody>
      </p:sp>
      <p:pic>
        <p:nvPicPr>
          <p:cNvPr id="171" name="Google Shape;171;p24"/>
          <p:cNvPicPr preferRelativeResize="0"/>
          <p:nvPr/>
        </p:nvPicPr>
        <p:blipFill>
          <a:blip r:embed="rId4">
            <a:alphaModFix/>
          </a:blip>
          <a:stretch>
            <a:fillRect/>
          </a:stretch>
        </p:blipFill>
        <p:spPr>
          <a:xfrm>
            <a:off x="938875" y="1889950"/>
            <a:ext cx="4472550" cy="284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5"/>
          <p:cNvSpPr txBox="1"/>
          <p:nvPr/>
        </p:nvSpPr>
        <p:spPr>
          <a:xfrm>
            <a:off x="5320275" y="1651750"/>
            <a:ext cx="32523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Dominio.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Subir la web a un 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FTP.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Conocer al cliente.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Presupuesto.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77" name="Google Shape;177;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8" name="Google Shape;178;p25"/>
          <p:cNvSpPr txBox="1"/>
          <p:nvPr>
            <p:ph type="ctrTitle"/>
          </p:nvPr>
        </p:nvSpPr>
        <p:spPr>
          <a:xfrm>
            <a:off x="468450" y="39892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WEB ONLINE Y CONOCER AL CLIENTE</a:t>
            </a:r>
            <a:endParaRPr i="1" sz="3840">
              <a:latin typeface="Anton"/>
              <a:ea typeface="Anton"/>
              <a:cs typeface="Anton"/>
              <a:sym typeface="Anton"/>
            </a:endParaRPr>
          </a:p>
        </p:txBody>
      </p:sp>
      <p:pic>
        <p:nvPicPr>
          <p:cNvPr id="179" name="Google Shape;179;p25"/>
          <p:cNvPicPr preferRelativeResize="0"/>
          <p:nvPr/>
        </p:nvPicPr>
        <p:blipFill>
          <a:blip r:embed="rId4">
            <a:alphaModFix/>
          </a:blip>
          <a:stretch>
            <a:fillRect/>
          </a:stretch>
        </p:blipFill>
        <p:spPr>
          <a:xfrm>
            <a:off x="1062075" y="1281150"/>
            <a:ext cx="4094925" cy="346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pic>
        <p:nvPicPr>
          <p:cNvPr id="184" name="Google Shape;184;p26"/>
          <p:cNvPicPr preferRelativeResize="0"/>
          <p:nvPr/>
        </p:nvPicPr>
        <p:blipFill>
          <a:blip r:embed="rId3">
            <a:alphaModFix/>
          </a:blip>
          <a:stretch>
            <a:fillRect/>
          </a:stretch>
        </p:blipFill>
        <p:spPr>
          <a:xfrm>
            <a:off x="9920" y="-800"/>
            <a:ext cx="9169456" cy="5143501"/>
          </a:xfrm>
          <a:prstGeom prst="rect">
            <a:avLst/>
          </a:prstGeom>
          <a:noFill/>
          <a:ln>
            <a:noFill/>
          </a:ln>
        </p:spPr>
      </p:pic>
      <p:pic>
        <p:nvPicPr>
          <p:cNvPr id="185" name="Google Shape;185;p26"/>
          <p:cNvPicPr preferRelativeResize="0"/>
          <p:nvPr/>
        </p:nvPicPr>
        <p:blipFill>
          <a:blip r:embed="rId4">
            <a:alphaModFix/>
          </a:blip>
          <a:stretch>
            <a:fillRect/>
          </a:stretch>
        </p:blipFill>
        <p:spPr>
          <a:xfrm>
            <a:off x="7796525" y="4735825"/>
            <a:ext cx="1186526" cy="330675"/>
          </a:xfrm>
          <a:prstGeom prst="rect">
            <a:avLst/>
          </a:prstGeom>
          <a:noFill/>
          <a:ln>
            <a:noFill/>
          </a:ln>
        </p:spPr>
      </p:pic>
      <p:sp>
        <p:nvSpPr>
          <p:cNvPr id="186" name="Google Shape;186;p26"/>
          <p:cNvSpPr txBox="1"/>
          <p:nvPr>
            <p:ph type="ctrTitle"/>
          </p:nvPr>
        </p:nvSpPr>
        <p:spPr>
          <a:xfrm>
            <a:off x="1135650" y="535575"/>
            <a:ext cx="69180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¿PREGUNTAS, DUDAS, COMENTARIOS?</a:t>
            </a:r>
            <a:endParaRPr i="1" sz="384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OBJETIVOS ALCANZADOS</a:t>
            </a:r>
            <a:endParaRPr i="1" sz="3600">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7" name="Google Shape;197;p28"/>
          <p:cNvPicPr preferRelativeResize="0"/>
          <p:nvPr/>
        </p:nvPicPr>
        <p:blipFill>
          <a:blip r:embed="rId4">
            <a:alphaModFix/>
          </a:blip>
          <a:stretch>
            <a:fillRect/>
          </a:stretch>
        </p:blipFill>
        <p:spPr>
          <a:xfrm>
            <a:off x="2599200" y="318338"/>
            <a:ext cx="3945603" cy="450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01" name="Shape 201"/>
        <p:cNvGrpSpPr/>
        <p:nvPr/>
      </p:nvGrpSpPr>
      <p:grpSpPr>
        <a:xfrm>
          <a:off x="0" y="0"/>
          <a:ext cx="0" cy="0"/>
          <a:chOff x="0" y="0"/>
          <a:chExt cx="0" cy="0"/>
        </a:xfrm>
      </p:grpSpPr>
      <p:sp>
        <p:nvSpPr>
          <p:cNvPr id="202" name="Google Shape;202;p2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03" name="Google Shape;203;p29"/>
          <p:cNvSpPr txBox="1"/>
          <p:nvPr/>
        </p:nvSpPr>
        <p:spPr>
          <a:xfrm>
            <a:off x="928650" y="285925"/>
            <a:ext cx="736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800">
                <a:latin typeface="Anton"/>
                <a:ea typeface="Anton"/>
                <a:cs typeface="Anton"/>
                <a:sym typeface="Anton"/>
              </a:rPr>
              <a:t>ERES DESARROLLADOR WEB PORQUE:</a:t>
            </a:r>
            <a:endParaRPr i="1" sz="3800">
              <a:latin typeface="Anton"/>
              <a:ea typeface="Anton"/>
              <a:cs typeface="Anton"/>
              <a:sym typeface="Anton"/>
            </a:endParaRPr>
          </a:p>
        </p:txBody>
      </p:sp>
      <p:sp>
        <p:nvSpPr>
          <p:cNvPr id="204" name="Google Shape;204;p29"/>
          <p:cNvSpPr txBox="1"/>
          <p:nvPr/>
        </p:nvSpPr>
        <p:spPr>
          <a:xfrm>
            <a:off x="578400" y="1535225"/>
            <a:ext cx="8045100" cy="302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Sabes diseñar prototipos con conocimiento básicos de UX para una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Eres capaz de crear y realizar mantenimiento a una página y aplicación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asesorar a un cliente en lo que necesita.</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Sabes optimizar estilos de páginas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trabajar en equipo, usando un controlador de versiones y manejo de repositorio.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Cuentas con las bases para iniciar en el mundo de la programación por si quieres ser Full Stack.</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manejar un servidor y configurarlos con el dominio al que debe apuntar.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Posees conocimientos básicos de SEO y Seguridad Web.</a:t>
            </a:r>
            <a:endParaRPr sz="1800">
              <a:solidFill>
                <a:schemeClr val="dk1"/>
              </a:solidFill>
              <a:latin typeface="Helvetica Neue Light"/>
              <a:ea typeface="Helvetica Neue Light"/>
              <a:cs typeface="Helvetica Neue Light"/>
              <a:sym typeface="Helvetica Neue Light"/>
            </a:endParaRPr>
          </a:p>
        </p:txBody>
      </p:sp>
      <p:pic>
        <p:nvPicPr>
          <p:cNvPr id="205" name="Google Shape;205;p2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RECOMENDACIONES FINALES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6" name="Google Shape;216;p31"/>
          <p:cNvSpPr txBox="1"/>
          <p:nvPr>
            <p:ph type="ctrTitle"/>
          </p:nvPr>
        </p:nvSpPr>
        <p:spPr>
          <a:xfrm>
            <a:off x="288000" y="64647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RECOMENDACIONES FINALES</a:t>
            </a:r>
            <a:endParaRPr i="1" sz="3840">
              <a:latin typeface="Anton"/>
              <a:ea typeface="Anton"/>
              <a:cs typeface="Anton"/>
              <a:sym typeface="Anton"/>
            </a:endParaRPr>
          </a:p>
        </p:txBody>
      </p:sp>
      <p:sp>
        <p:nvSpPr>
          <p:cNvPr id="217" name="Google Shape;217;p31"/>
          <p:cNvSpPr txBox="1"/>
          <p:nvPr/>
        </p:nvSpPr>
        <p:spPr>
          <a:xfrm>
            <a:off x="970200" y="1588413"/>
            <a:ext cx="720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Mantente al tanto de las actualizaciones de todas las tecnologías.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No te quedes con lo aprendido aquí, el mundo es muy grande.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Practica, practica y practica.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Establece alcances con cada proyecto.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Planifica.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Trabaja organizadamente.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 tiempos estimados con sinceridad.</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PROYECTO FINAL</a:t>
            </a:r>
            <a:endParaRPr i="1" sz="3600">
              <a:solidFill>
                <a:srgbClr val="E0FF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3" name="Shape 63"/>
        <p:cNvGrpSpPr/>
        <p:nvPr/>
      </p:nvGrpSpPr>
      <p:grpSpPr>
        <a:xfrm>
          <a:off x="0" y="0"/>
          <a:ext cx="0" cy="0"/>
          <a:chOff x="0" y="0"/>
          <a:chExt cx="0" cy="0"/>
        </a:xfrm>
      </p:grpSpPr>
      <p:sp>
        <p:nvSpPr>
          <p:cNvPr id="64" name="Google Shape;64;p15"/>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Repasar los temas principales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Revisar los objetivos alcanzados en el curso.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Recomendaciones finales.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Presentación de los avances del proyecto.</a:t>
            </a:r>
            <a:endParaRPr sz="1800">
              <a:latin typeface="Helvetica Neue Light"/>
              <a:ea typeface="Helvetica Neue Light"/>
              <a:cs typeface="Helvetica Neue Light"/>
              <a:sym typeface="Helvetica Neue Light"/>
            </a:endParaRPr>
          </a:p>
        </p:txBody>
      </p:sp>
      <p:pic>
        <p:nvPicPr>
          <p:cNvPr id="65" name="Google Shape;65;p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 name="Google Shape;66;p15"/>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7" name="Google Shape;67;p15"/>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8" name="Google Shape;228;p33"/>
          <p:cNvSpPr txBox="1"/>
          <p:nvPr/>
        </p:nvSpPr>
        <p:spPr>
          <a:xfrm>
            <a:off x="1116750" y="3204325"/>
            <a:ext cx="6758100" cy="13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latin typeface="Helvetica Neue Light"/>
                <a:ea typeface="Helvetica Neue Light"/>
                <a:cs typeface="Helvetica Neue Light"/>
                <a:sym typeface="Helvetica Neue Light"/>
              </a:rPr>
              <a:t>El objetivo es que voluntariamente presenten sus trabajos y reciban un feedback de los compañeros antes de la entrega.</a:t>
            </a:r>
            <a:endParaRPr sz="2400">
              <a:latin typeface="Helvetica Neue Light"/>
              <a:ea typeface="Helvetica Neue Light"/>
              <a:cs typeface="Helvetica Neue Light"/>
              <a:sym typeface="Helvetica Neue Light"/>
            </a:endParaRPr>
          </a:p>
        </p:txBody>
      </p:sp>
      <p:pic>
        <p:nvPicPr>
          <p:cNvPr id="229" name="Google Shape;229;p33"/>
          <p:cNvPicPr preferRelativeResize="0"/>
          <p:nvPr/>
        </p:nvPicPr>
        <p:blipFill>
          <a:blip r:embed="rId4">
            <a:alphaModFix/>
          </a:blip>
          <a:stretch>
            <a:fillRect/>
          </a:stretch>
        </p:blipFill>
        <p:spPr>
          <a:xfrm>
            <a:off x="1719025" y="304800"/>
            <a:ext cx="5485589" cy="2899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5" name="Google Shape;235;p34"/>
          <p:cNvPicPr preferRelativeResize="0"/>
          <p:nvPr/>
        </p:nvPicPr>
        <p:blipFill>
          <a:blip r:embed="rId4">
            <a:alphaModFix/>
          </a:blip>
          <a:stretch>
            <a:fillRect/>
          </a:stretch>
        </p:blipFill>
        <p:spPr>
          <a:xfrm>
            <a:off x="121250" y="51087"/>
            <a:ext cx="8901489" cy="5041326"/>
          </a:xfrm>
          <a:prstGeom prst="rect">
            <a:avLst/>
          </a:prstGeom>
          <a:noFill/>
          <a:ln>
            <a:noFill/>
          </a:ln>
        </p:spPr>
      </p:pic>
      <p:pic>
        <p:nvPicPr>
          <p:cNvPr id="236" name="Google Shape;236;p3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2" name="Google Shape;242;p35"/>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800">
                <a:solidFill>
                  <a:srgbClr val="000000"/>
                </a:solidFill>
                <a:latin typeface="Helvetica Neue Light"/>
                <a:ea typeface="Helvetica Neue Light"/>
                <a:cs typeface="Helvetica Neue Light"/>
                <a:sym typeface="Helvetica Neue Light"/>
              </a:rPr>
              <a:t>Deberás entregar</a:t>
            </a:r>
            <a:r>
              <a:rPr lang="es" sz="1800">
                <a:latin typeface="Helvetica Neue Light"/>
                <a:ea typeface="Helvetica Neue Light"/>
                <a:cs typeface="Helvetica Neue Light"/>
                <a:sym typeface="Helvetica Neue Light"/>
              </a:rPr>
              <a:t> </a:t>
            </a:r>
            <a:r>
              <a:rPr b="1" lang="es" sz="1800">
                <a:latin typeface="Helvetica Neue"/>
                <a:ea typeface="Helvetica Neue"/>
                <a:cs typeface="Helvetica Neue"/>
                <a:sym typeface="Helvetica Neue"/>
              </a:rPr>
              <a:t>la versión final de tu sitio cargada al servidor con acceso desde la web</a:t>
            </a:r>
            <a:r>
              <a:rPr b="1" lang="es" sz="1800">
                <a:solidFill>
                  <a:srgbClr val="000000"/>
                </a:solidFill>
                <a:latin typeface="Helvetica Neue"/>
                <a:ea typeface="Helvetica Neue"/>
                <a:cs typeface="Helvetica Neue"/>
                <a:sym typeface="Helvetica Neue"/>
              </a:rPr>
              <a:t>, </a:t>
            </a:r>
            <a:r>
              <a:rPr b="1" lang="es" sz="1800">
                <a:solidFill>
                  <a:srgbClr val="000000"/>
                </a:solidFill>
                <a:latin typeface="Helvetica Neue"/>
                <a:ea typeface="Helvetica Neue"/>
                <a:cs typeface="Helvetica Neue"/>
                <a:sym typeface="Helvetica Neue"/>
              </a:rPr>
              <a:t>aplicando cada una de las características vistas en el transcurso del curso: HTML, CSS, aplicación de framework y SEO, </a:t>
            </a:r>
            <a:r>
              <a:rPr lang="es" sz="1800">
                <a:solidFill>
                  <a:srgbClr val="000000"/>
                </a:solidFill>
                <a:latin typeface="Helvetica Neue Light"/>
                <a:ea typeface="Helvetica Neue Light"/>
                <a:cs typeface="Helvetica Neue Light"/>
                <a:sym typeface="Helvetica Neue Light"/>
              </a:rPr>
              <a:t>correspondiente a la entrega final de tu proyect</a:t>
            </a:r>
            <a:r>
              <a:rPr lang="es" sz="1800">
                <a:latin typeface="Helvetica Neue Light"/>
                <a:ea typeface="Helvetica Neue Light"/>
                <a:cs typeface="Helvetica Neue Light"/>
                <a:sym typeface="Helvetica Neue Light"/>
              </a:rPr>
              <a:t>o</a:t>
            </a:r>
            <a:endParaRPr sz="1800">
              <a:solidFill>
                <a:srgbClr val="000000"/>
              </a:solidFill>
              <a:latin typeface="Helvetica Neue Light"/>
              <a:ea typeface="Helvetica Neue Light"/>
              <a:cs typeface="Helvetica Neue Light"/>
              <a:sym typeface="Helvetica Neue Light"/>
            </a:endParaRPr>
          </a:p>
        </p:txBody>
      </p:sp>
      <p:sp>
        <p:nvSpPr>
          <p:cNvPr id="243" name="Google Shape;243;p35"/>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pic>
        <p:nvPicPr>
          <p:cNvPr id="244" name="Google Shape;244;p35"/>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250" name="Google Shape;250;p36"/>
          <p:cNvGraphicFramePr/>
          <p:nvPr/>
        </p:nvGraphicFramePr>
        <p:xfrm>
          <a:off x="153250" y="107013"/>
          <a:ext cx="3000000" cy="3000000"/>
        </p:xfrm>
        <a:graphic>
          <a:graphicData uri="http://schemas.openxmlformats.org/drawingml/2006/table">
            <a:tbl>
              <a:tblPr>
                <a:noFill/>
                <a:tableStyleId>{7C77DE0B-5D48-47F7-AB65-79F2D9FD0E3B}</a:tableStyleId>
              </a:tblPr>
              <a:tblGrid>
                <a:gridCol w="2945825"/>
                <a:gridCol w="3822275"/>
                <a:gridCol w="2069375"/>
              </a:tblGrid>
              <a:tr h="738625">
                <a:tc gridSpan="3">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20825">
                <a:tc gridSpan="2">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Formato: </a:t>
                      </a:r>
                      <a:r>
                        <a:rPr lang="es" sz="1600">
                          <a:latin typeface="Helvetica Neue Light"/>
                          <a:ea typeface="Helvetica Neue Light"/>
                          <a:cs typeface="Helvetica Neue Light"/>
                          <a:sym typeface="Helvetica Neue Light"/>
                        </a:rPr>
                        <a:t>Link al sitio web cargado en el servidor.</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971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&gt;&gt;</a:t>
                      </a:r>
                      <a:r>
                        <a:rPr b="1" lang="es" sz="1600">
                          <a:solidFill>
                            <a:schemeClr val="dk1"/>
                          </a:solidFill>
                          <a:latin typeface="Helvetica Neue"/>
                          <a:ea typeface="Helvetica Neue"/>
                          <a:cs typeface="Helvetica Neue"/>
                          <a:sym typeface="Helvetica Neue"/>
                        </a:rPr>
                        <a:t>Estructura final de la web: </a:t>
                      </a:r>
                      <a:r>
                        <a:rPr lang="es" sz="1600">
                          <a:solidFill>
                            <a:schemeClr val="dk1"/>
                          </a:solidFill>
                          <a:latin typeface="Helvetica Neue Light"/>
                          <a:ea typeface="Helvetica Neue Light"/>
                          <a:cs typeface="Helvetica Neue Light"/>
                          <a:sym typeface="Helvetica Neue Light"/>
                        </a:rPr>
                        <a:t>Respetando los criterios trabajados respecto a legibilidad, adaptación al framework, uso de etiquetas y prácticas de SEO.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solidFill>
                            <a:schemeClr val="dk1"/>
                          </a:solidFill>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Archivos HTML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&gt;&gt;Estilo final de la web: </a:t>
                      </a:r>
                      <a:r>
                        <a:rPr lang="es" sz="1600">
                          <a:solidFill>
                            <a:schemeClr val="dk1"/>
                          </a:solidFill>
                          <a:latin typeface="Helvetica Neue Light"/>
                          <a:ea typeface="Helvetica Neue Light"/>
                          <a:cs typeface="Helvetica Neue Light"/>
                          <a:sym typeface="Helvetica Neue Light"/>
                        </a:rPr>
                        <a:t>Aplicando los criterios trabajados respecto a estructura visual, diseño atractivo y responsive, y reciclado de código.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solidFill>
                            <a:schemeClr val="dk1"/>
                          </a:solidFill>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Archivos CSS + SASS o SCSS</a:t>
                      </a:r>
                      <a:r>
                        <a:rPr lang="es" sz="1500">
                          <a:solidFill>
                            <a:schemeClr val="dk1"/>
                          </a:solidFill>
                          <a:latin typeface="Helvetica Neue Light"/>
                          <a:ea typeface="Helvetica Neue Light"/>
                          <a:cs typeface="Helvetica Neue Light"/>
                          <a:sym typeface="Helvetica Neue Light"/>
                        </a:rPr>
                        <a:t>.</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s" sz="1700">
                          <a:solidFill>
                            <a:schemeClr val="dk1"/>
                          </a:solidFill>
                        </a:rPr>
                        <a:t>&gt;&gt;</a:t>
                      </a:r>
                      <a:r>
                        <a:rPr b="1" lang="es" sz="1600">
                          <a:solidFill>
                            <a:schemeClr val="dk1"/>
                          </a:solidFill>
                          <a:latin typeface="Helvetica Neue"/>
                          <a:ea typeface="Helvetica Neue"/>
                          <a:cs typeface="Helvetica Neue"/>
                          <a:sym typeface="Helvetica Neue"/>
                        </a:rPr>
                        <a:t>Subida al servidor: </a:t>
                      </a:r>
                      <a:r>
                        <a:rPr lang="es" sz="1600">
                          <a:solidFill>
                            <a:schemeClr val="dk1"/>
                          </a:solidFill>
                          <a:latin typeface="Helvetica Neue Light"/>
                          <a:ea typeface="Helvetica Neue Light"/>
                          <a:cs typeface="Helvetica Neue Light"/>
                          <a:sym typeface="Helvetica Neue Light"/>
                        </a:rPr>
                        <a:t>Utilizar WebHost000 o cualquier servicio de hosting para poner el sitio web online.</a:t>
                      </a:r>
                      <a:endParaRPr b="1"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Link al sitio web cargado en el servidor</a:t>
                      </a:r>
                      <a:endParaRPr sz="15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251" name="Google Shape;251;p36"/>
          <p:cNvPicPr preferRelativeResize="0"/>
          <p:nvPr/>
        </p:nvPicPr>
        <p:blipFill rotWithShape="1">
          <a:blip r:embed="rId4">
            <a:alphaModFix/>
          </a:blip>
          <a:srcRect b="0" l="0" r="0" t="0"/>
          <a:stretch/>
        </p:blipFill>
        <p:spPr>
          <a:xfrm>
            <a:off x="7120275" y="946775"/>
            <a:ext cx="1634174" cy="63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257" name="Google Shape;257;p3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8"/>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263" name="Google Shape;263;p38"/>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264" name="Google Shape;264;p38"/>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39"/>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s"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s" sz="2400">
                <a:solidFill>
                  <a:schemeClr val="lt1"/>
                </a:solidFill>
                <a:latin typeface="Helvetica Neue Light"/>
                <a:ea typeface="Helvetica Neue Light"/>
                <a:cs typeface="Helvetica Neue Light"/>
                <a:sym typeface="Helvetica Neue Light"/>
              </a:rPr>
              <a:t>Ingresando el cupón </a:t>
            </a:r>
            <a:r>
              <a:rPr b="1" i="1" lang="es" sz="2400">
                <a:solidFill>
                  <a:srgbClr val="E0FF00"/>
                </a:solidFill>
                <a:latin typeface="Helvetica Neue"/>
                <a:ea typeface="Helvetica Neue"/>
                <a:cs typeface="Helvetica Neue"/>
                <a:sym typeface="Helvetica Neue"/>
              </a:rPr>
              <a:t>CONTINUATUCARRERA</a:t>
            </a:r>
            <a:r>
              <a:rPr i="1" lang="es" sz="2400">
                <a:solidFill>
                  <a:srgbClr val="E0FF00"/>
                </a:solidFill>
                <a:latin typeface="Helvetica Neue Light"/>
                <a:ea typeface="Helvetica Neue Light"/>
                <a:cs typeface="Helvetica Neue Light"/>
                <a:sym typeface="Helvetica Neue Light"/>
              </a:rPr>
              <a:t> </a:t>
            </a:r>
            <a:r>
              <a:rPr i="1" lang="es"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s" sz="2400" u="sng">
                <a:solidFill>
                  <a:schemeClr val="hlink"/>
                </a:solidFill>
                <a:latin typeface="Helvetica Neue Light"/>
                <a:ea typeface="Helvetica Neue Light"/>
                <a:cs typeface="Helvetica Neue Light"/>
                <a:sym typeface="Helvetica Neue Light"/>
                <a:hlinkClick r:id="rId4"/>
              </a:rPr>
              <a:t>"Cursos y Carreras"</a:t>
            </a:r>
            <a:r>
              <a:rPr i="1" lang="es"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73" name="Shape 273"/>
        <p:cNvGrpSpPr/>
        <p:nvPr/>
      </p:nvGrpSpPr>
      <p:grpSpPr>
        <a:xfrm>
          <a:off x="0" y="0"/>
          <a:ext cx="0" cy="0"/>
          <a:chOff x="0" y="0"/>
          <a:chExt cx="0" cy="0"/>
        </a:xfrm>
      </p:grpSpPr>
      <p:sp>
        <p:nvSpPr>
          <p:cNvPr id="274" name="Google Shape;274;p4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275" name="Google Shape;275;p4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nvSpPr>
        <p:spPr>
          <a:xfrm>
            <a:off x="541200" y="2404700"/>
            <a:ext cx="80616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a:solidFill>
                  <a:schemeClr val="dk1"/>
                </a:solidFill>
                <a:latin typeface="Helvetica Neue Light"/>
                <a:ea typeface="Helvetica Neue Light"/>
                <a:cs typeface="Helvetica Neue Light"/>
                <a:sym typeface="Helvetica Neue Light"/>
              </a:rPr>
              <a:t>¿Qué hacer después de un curso en Coderhouse?</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CODERHOUSE </a:t>
            </a:r>
            <a:r>
              <a:rPr b="1" i="0" lang="es"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None/>
            </a:pPr>
            <a:r>
              <a:rPr b="1" lang="es"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https://www.youtube.com/watch?v=plC9WbIMJCk</a:t>
            </a:r>
            <a:endParaRPr b="0" i="0" sz="1800" u="none" cap="none" strike="noStrike">
              <a:solidFill>
                <a:schemeClr val="accent1"/>
              </a:solidFill>
              <a:latin typeface="Helvetica Neue Light"/>
              <a:ea typeface="Helvetica Neue Light"/>
              <a:cs typeface="Helvetica Neue Light"/>
              <a:sym typeface="Helvetica Neue Light"/>
            </a:endParaRPr>
          </a:p>
        </p:txBody>
      </p:sp>
      <p:pic>
        <p:nvPicPr>
          <p:cNvPr id="282" name="Google Shape;282;p4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283" name="Google Shape;283;p4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VIDEOS Y PODCASTS     </a:t>
            </a:r>
            <a:endParaRPr b="0" i="1" sz="4000" u="none" cap="none" strike="noStrike">
              <a:solidFill>
                <a:srgbClr val="000000"/>
              </a:solidFill>
              <a:latin typeface="Anton"/>
              <a:ea typeface="Anton"/>
              <a:cs typeface="Anton"/>
              <a:sym typeface="Anton"/>
            </a:endParaRPr>
          </a:p>
        </p:txBody>
      </p:sp>
      <p:pic>
        <p:nvPicPr>
          <p:cNvPr id="285" name="Google Shape;285;p41"/>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286" name="Google Shape;286;p41"/>
          <p:cNvPicPr preferRelativeResize="0"/>
          <p:nvPr/>
        </p:nvPicPr>
        <p:blipFill rotWithShape="1">
          <a:blip r:embed="rId6">
            <a:alphaModFix/>
          </a:blip>
          <a:srcRect b="0" l="0" r="0" t="0"/>
          <a:stretch/>
        </p:blipFill>
        <p:spPr>
          <a:xfrm>
            <a:off x="7428362" y="206925"/>
            <a:ext cx="1634174" cy="639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292" name="Google Shape;292;p42"/>
          <p:cNvSpPr txBox="1"/>
          <p:nvPr/>
        </p:nvSpPr>
        <p:spPr>
          <a:xfrm>
            <a:off x="2180400" y="2623175"/>
            <a:ext cx="50070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Repaso los temas principales.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Revisión de objetivos alcanzados en el curso.</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Recomendaciones finales.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Presentación de los avances del proyecto.</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Cliente</a:t>
            </a:r>
            <a:r>
              <a:rPr b="1" lang="es">
                <a:latin typeface="Helvetica Neue"/>
                <a:ea typeface="Helvetica Neue"/>
                <a:cs typeface="Helvetica Neue"/>
                <a:sym typeface="Helvetica Neue"/>
              </a:rPr>
              <a:t>:</a:t>
            </a:r>
            <a:r>
              <a:rPr lang="es">
                <a:latin typeface="Helvetica Neue Light"/>
                <a:ea typeface="Helvetica Neue Light"/>
                <a:cs typeface="Helvetica Neue Light"/>
                <a:sym typeface="Helvetica Neue Light"/>
              </a:rPr>
              <a:t> es quien compra (o tiene interés en comprar) nuestro producto o servicio, a cambio de una remuneración.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Percepción del cliente: </a:t>
            </a:r>
            <a:r>
              <a:rPr lang="es">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 La percepción del cliente se basa en su valoración de nuestro servicio, según el grado de satisfacción de sus necesidades y expectativas.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73" name="Google Shape;73;p16"/>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17</a:t>
            </a:r>
            <a:endParaRPr i="1" sz="2000">
              <a:latin typeface="Anton"/>
              <a:ea typeface="Anton"/>
              <a:cs typeface="Anton"/>
              <a:sym typeface="Anton"/>
            </a:endParaRPr>
          </a:p>
        </p:txBody>
      </p:sp>
      <p:pic>
        <p:nvPicPr>
          <p:cNvPr id="74" name="Google Shape;74;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 name="Google Shape;75;p16"/>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3DFFBC"/>
                </a:highlight>
                <a:latin typeface="Helvetica Neue"/>
                <a:ea typeface="Helvetica Neue"/>
                <a:cs typeface="Helvetica Neue"/>
                <a:sym typeface="Helvetica Neue"/>
              </a:rPr>
              <a:t>Usuario</a:t>
            </a:r>
            <a:r>
              <a:rPr b="1" lang="es">
                <a:solidFill>
                  <a:schemeClr val="dk1"/>
                </a:solidFill>
                <a:latin typeface="Helvetica Neue"/>
                <a:ea typeface="Helvetica Neue"/>
                <a:cs typeface="Helvetica Neue"/>
                <a:sym typeface="Helvetica Neue"/>
              </a:rPr>
              <a:t>:</a:t>
            </a:r>
            <a:r>
              <a:rPr lang="es">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Presupuesto</a:t>
            </a:r>
            <a:r>
              <a:rPr b="1" lang="es">
                <a:latin typeface="Helvetica Neue"/>
                <a:ea typeface="Helvetica Neue"/>
                <a:cs typeface="Helvetica Neue"/>
                <a:sym typeface="Helvetica Neue"/>
              </a:rPr>
              <a:t>: </a:t>
            </a:r>
            <a:r>
              <a:rPr lang="es">
                <a:latin typeface="Helvetica Neue Light"/>
                <a:ea typeface="Helvetica Neue Light"/>
                <a:cs typeface="Helvetica Neue Light"/>
                <a:sym typeface="Helvetica Neue Light"/>
              </a:rPr>
              <a:t>es un plan de operaciones y recursos de una empresa, que se formula para lograr los objetivos en un cierto periodo de tiempo y se expresa en términos monetarios.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3"/>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s" sz="3600">
                <a:solidFill>
                  <a:srgbClr val="E0FF00"/>
                </a:solidFill>
                <a:latin typeface="Anton"/>
                <a:ea typeface="Anton"/>
                <a:cs typeface="Anton"/>
                <a:sym typeface="Anton"/>
              </a:rPr>
              <a:t>¿Estás disfrutando la experiencia Coder? </a:t>
            </a:r>
            <a:br>
              <a:rPr i="1" lang="es" sz="3600">
                <a:solidFill>
                  <a:srgbClr val="E0FF00"/>
                </a:solidFill>
                <a:latin typeface="Anton"/>
                <a:ea typeface="Anton"/>
                <a:cs typeface="Anton"/>
                <a:sym typeface="Anton"/>
              </a:rPr>
            </a:br>
            <a:br>
              <a:rPr i="1" lang="es" sz="3600">
                <a:solidFill>
                  <a:srgbClr val="E0FF00"/>
                </a:solidFill>
                <a:latin typeface="Anton"/>
                <a:ea typeface="Anton"/>
                <a:cs typeface="Anton"/>
                <a:sym typeface="Anton"/>
              </a:rPr>
            </a:br>
            <a:r>
              <a:rPr i="1" lang="es" sz="2800">
                <a:solidFill>
                  <a:srgbClr val="E0FF00"/>
                </a:solidFill>
                <a:latin typeface="Anton"/>
                <a:ea typeface="Anton"/>
                <a:cs typeface="Anton"/>
                <a:sym typeface="Anton"/>
              </a:rPr>
              <a:t>Refiriendo a un amigo nos ayudas a expandir nuestra comunidad de estudiantes.</a:t>
            </a:r>
            <a:br>
              <a:rPr i="1" lang="es" sz="2800">
                <a:solidFill>
                  <a:srgbClr val="E0FF00"/>
                </a:solidFill>
                <a:latin typeface="Anton"/>
                <a:ea typeface="Anton"/>
                <a:cs typeface="Anton"/>
                <a:sym typeface="Anton"/>
              </a:rPr>
            </a:br>
            <a:r>
              <a:rPr i="1" lang="es" sz="2800">
                <a:solidFill>
                  <a:srgbClr val="E0FF00"/>
                </a:solidFill>
                <a:latin typeface="Anton"/>
                <a:ea typeface="Anton"/>
                <a:cs typeface="Anton"/>
                <a:sym typeface="Anton"/>
              </a:rPr>
              <a:t>Ingresa </a:t>
            </a:r>
            <a:r>
              <a:rPr i="1" lang="es"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303" name="Google Shape;303;p4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5"/>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309" name="Google Shape;309;p4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 name="Shape 79"/>
        <p:cNvGrpSpPr/>
        <p:nvPr/>
      </p:nvGrpSpPr>
      <p:grpSpPr>
        <a:xfrm>
          <a:off x="0" y="0"/>
          <a:ext cx="0" cy="0"/>
          <a:chOff x="0" y="0"/>
          <a:chExt cx="0" cy="0"/>
        </a:xfrm>
      </p:grpSpPr>
      <p:sp>
        <p:nvSpPr>
          <p:cNvPr id="80" name="Google Shape;80;p1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1" name="Google Shape;81;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 name="Shape 85"/>
        <p:cNvGrpSpPr/>
        <p:nvPr/>
      </p:nvGrpSpPr>
      <p:grpSpPr>
        <a:xfrm>
          <a:off x="0" y="0"/>
          <a:ext cx="0" cy="0"/>
          <a:chOff x="0" y="0"/>
          <a:chExt cx="0" cy="0"/>
        </a:xfrm>
      </p:grpSpPr>
      <p:sp>
        <p:nvSpPr>
          <p:cNvPr id="86" name="Google Shape;86;p18"/>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18</a:t>
            </a:r>
            <a:endParaRPr i="1" sz="2000">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8" name="Google Shape;88;p18"/>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89" name="Google Shape;89;p18"/>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Temas principales</a:t>
            </a:r>
            <a:endParaRPr sz="1100">
              <a:solidFill>
                <a:srgbClr val="FFFFFF"/>
              </a:solidFill>
              <a:latin typeface="Helvetica Neue"/>
              <a:ea typeface="Helvetica Neue"/>
              <a:cs typeface="Helvetica Neue"/>
              <a:sym typeface="Helvetica Neue"/>
            </a:endParaRPr>
          </a:p>
        </p:txBody>
      </p:sp>
      <p:sp>
        <p:nvSpPr>
          <p:cNvPr id="90" name="Google Shape;90;p18"/>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HTML y CSS</a:t>
            </a:r>
            <a:endParaRPr b="0" i="0" sz="1100" u="none" cap="none" strike="noStrike">
              <a:solidFill>
                <a:srgbClr val="222222"/>
              </a:solidFill>
              <a:latin typeface="Helvetica Neue"/>
              <a:ea typeface="Helvetica Neue"/>
              <a:cs typeface="Helvetica Neue"/>
              <a:sym typeface="Helvetica Neue"/>
            </a:endParaRPr>
          </a:p>
        </p:txBody>
      </p:sp>
      <p:cxnSp>
        <p:nvCxnSpPr>
          <p:cNvPr id="91" name="Google Shape;91;p18"/>
          <p:cNvCxnSpPr>
            <a:endCxn id="90"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92" name="Google Shape;92;p18"/>
          <p:cNvCxnSpPr>
            <a:endCxn id="93"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93" name="Google Shape;93;p18"/>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Modelado y Grids</a:t>
            </a:r>
            <a:endParaRPr b="0" i="0" sz="1100" u="none" cap="none" strike="noStrike">
              <a:solidFill>
                <a:srgbClr val="222222"/>
              </a:solidFill>
              <a:latin typeface="Helvetica Neue"/>
              <a:ea typeface="Helvetica Neue"/>
              <a:cs typeface="Helvetica Neue"/>
              <a:sym typeface="Helvetica Neue"/>
            </a:endParaRPr>
          </a:p>
        </p:txBody>
      </p:sp>
      <p:sp>
        <p:nvSpPr>
          <p:cNvPr id="94" name="Google Shape;94;p18"/>
          <p:cNvSpPr/>
          <p:nvPr/>
        </p:nvSpPr>
        <p:spPr>
          <a:xfrm>
            <a:off x="243600" y="246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Objetivos alcanzados</a:t>
            </a:r>
            <a:endParaRPr b="0" i="0" sz="1100" u="none" cap="none" strike="noStrike">
              <a:solidFill>
                <a:srgbClr val="FFFFFF"/>
              </a:solidFill>
              <a:latin typeface="Helvetica Neue"/>
              <a:ea typeface="Helvetica Neue"/>
              <a:cs typeface="Helvetica Neue"/>
              <a:sym typeface="Helvetica Neue"/>
            </a:endParaRPr>
          </a:p>
        </p:txBody>
      </p:sp>
      <p:cxnSp>
        <p:nvCxnSpPr>
          <p:cNvPr id="95" name="Google Shape;95;p18"/>
          <p:cNvCxnSpPr>
            <a:stCxn id="89" idx="2"/>
            <a:endCxn id="94" idx="0"/>
          </p:cNvCxnSpPr>
          <p:nvPr/>
        </p:nvCxnSpPr>
        <p:spPr>
          <a:xfrm>
            <a:off x="963950" y="1450578"/>
            <a:ext cx="6000" cy="1012800"/>
          </a:xfrm>
          <a:prstGeom prst="straightConnector1">
            <a:avLst/>
          </a:prstGeom>
          <a:noFill/>
          <a:ln cap="flat" cmpd="sng" w="9525">
            <a:solidFill>
              <a:srgbClr val="CCCCCC"/>
            </a:solidFill>
            <a:prstDash val="solid"/>
            <a:round/>
            <a:headEnd len="med" w="med" type="oval"/>
            <a:tailEnd len="med" w="med" type="oval"/>
          </a:ln>
        </p:spPr>
      </p:cxnSp>
      <p:sp>
        <p:nvSpPr>
          <p:cNvPr id="96" name="Google Shape;96;p18"/>
          <p:cNvSpPr/>
          <p:nvPr/>
        </p:nvSpPr>
        <p:spPr>
          <a:xfrm>
            <a:off x="2648475" y="2521836"/>
            <a:ext cx="1452900" cy="5640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¿Por qué eres desarrollador/a web?</a:t>
            </a:r>
            <a:endParaRPr b="0" i="0" sz="1100" u="none" cap="none" strike="noStrike">
              <a:solidFill>
                <a:srgbClr val="222222"/>
              </a:solidFill>
              <a:latin typeface="Helvetica Neue"/>
              <a:ea typeface="Helvetica Neue"/>
              <a:cs typeface="Helvetica Neue"/>
              <a:sym typeface="Helvetica Neue"/>
            </a:endParaRPr>
          </a:p>
        </p:txBody>
      </p:sp>
      <p:cxnSp>
        <p:nvCxnSpPr>
          <p:cNvPr id="97" name="Google Shape;97;p18"/>
          <p:cNvCxnSpPr>
            <a:endCxn id="96" idx="1"/>
          </p:cNvCxnSpPr>
          <p:nvPr/>
        </p:nvCxnSpPr>
        <p:spPr>
          <a:xfrm>
            <a:off x="1711275" y="2799336"/>
            <a:ext cx="937200" cy="4500"/>
          </a:xfrm>
          <a:prstGeom prst="straightConnector1">
            <a:avLst/>
          </a:prstGeom>
          <a:noFill/>
          <a:ln cap="flat" cmpd="sng" w="9525">
            <a:solidFill>
              <a:srgbClr val="CCCCCC"/>
            </a:solidFill>
            <a:prstDash val="solid"/>
            <a:round/>
            <a:headEnd len="med" w="med" type="oval"/>
            <a:tailEnd len="med" w="med" type="oval"/>
          </a:ln>
        </p:spPr>
      </p:cxnSp>
      <p:cxnSp>
        <p:nvCxnSpPr>
          <p:cNvPr id="98" name="Google Shape;98;p18"/>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99" name="Google Shape;99;p18"/>
          <p:cNvSpPr/>
          <p:nvPr/>
        </p:nvSpPr>
        <p:spPr>
          <a:xfrm>
            <a:off x="2648468" y="17286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Frameworks y SASS</a:t>
            </a:r>
            <a:endParaRPr b="0" i="0" sz="1100" u="none" cap="none" strike="noStrike">
              <a:solidFill>
                <a:srgbClr val="222222"/>
              </a:solidFill>
              <a:latin typeface="Helvetica Neue"/>
              <a:ea typeface="Helvetica Neue"/>
              <a:cs typeface="Helvetica Neue"/>
              <a:sym typeface="Helvetica Neue"/>
            </a:endParaRPr>
          </a:p>
        </p:txBody>
      </p:sp>
      <p:cxnSp>
        <p:nvCxnSpPr>
          <p:cNvPr id="100" name="Google Shape;100;p18"/>
          <p:cNvCxnSpPr/>
          <p:nvPr/>
        </p:nvCxnSpPr>
        <p:spPr>
          <a:xfrm>
            <a:off x="2174775" y="1147125"/>
            <a:ext cx="0" cy="1080300"/>
          </a:xfrm>
          <a:prstGeom prst="straightConnector1">
            <a:avLst/>
          </a:prstGeom>
          <a:noFill/>
          <a:ln cap="flat" cmpd="sng" w="9525">
            <a:solidFill>
              <a:srgbClr val="B7B7B7"/>
            </a:solidFill>
            <a:prstDash val="solid"/>
            <a:round/>
            <a:headEnd len="med" w="med" type="none"/>
            <a:tailEnd len="med" w="med" type="none"/>
          </a:ln>
        </p:spPr>
      </p:cxnSp>
      <p:sp>
        <p:nvSpPr>
          <p:cNvPr id="101" name="Google Shape;101;p18"/>
          <p:cNvSpPr/>
          <p:nvPr/>
        </p:nvSpPr>
        <p:spPr>
          <a:xfrm>
            <a:off x="2648468" y="2090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000">
                <a:solidFill>
                  <a:srgbClr val="222222"/>
                </a:solidFill>
                <a:latin typeface="Helvetica Neue"/>
                <a:ea typeface="Helvetica Neue"/>
                <a:cs typeface="Helvetica Neue"/>
                <a:sym typeface="Helvetica Neue"/>
              </a:rPr>
              <a:t>Web online y conocer al cliente</a:t>
            </a:r>
            <a:endParaRPr b="0" i="0" sz="1000" u="none" cap="none" strike="noStrike">
              <a:solidFill>
                <a:srgbClr val="222222"/>
              </a:solidFill>
              <a:latin typeface="Helvetica Neue"/>
              <a:ea typeface="Helvetica Neue"/>
              <a:cs typeface="Helvetica Neue"/>
              <a:sym typeface="Helvetica Neue"/>
            </a:endParaRPr>
          </a:p>
        </p:txBody>
      </p:sp>
      <p:cxnSp>
        <p:nvCxnSpPr>
          <p:cNvPr id="102" name="Google Shape;102;p18"/>
          <p:cNvCxnSpPr>
            <a:endCxn id="101" idx="1"/>
          </p:cNvCxnSpPr>
          <p:nvPr/>
        </p:nvCxnSpPr>
        <p:spPr>
          <a:xfrm flipH="1" rot="10800000">
            <a:off x="2174768" y="2231040"/>
            <a:ext cx="473700" cy="5400"/>
          </a:xfrm>
          <a:prstGeom prst="straightConnector1">
            <a:avLst/>
          </a:prstGeom>
          <a:noFill/>
          <a:ln cap="flat" cmpd="sng" w="9525">
            <a:solidFill>
              <a:srgbClr val="B7B7B7"/>
            </a:solidFill>
            <a:prstDash val="solid"/>
            <a:round/>
            <a:headEnd len="med" w="med" type="none"/>
            <a:tailEnd len="med" w="med" type="oval"/>
          </a:ln>
        </p:spPr>
      </p:cxnSp>
      <p:sp>
        <p:nvSpPr>
          <p:cNvPr id="103" name="Google Shape;103;p18"/>
          <p:cNvSpPr/>
          <p:nvPr/>
        </p:nvSpPr>
        <p:spPr>
          <a:xfrm>
            <a:off x="243600" y="34506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Recomendaciones finales</a:t>
            </a:r>
            <a:endParaRPr b="0" i="0" sz="1100" u="none" cap="none" strike="noStrike">
              <a:solidFill>
                <a:srgbClr val="FFFFFF"/>
              </a:solidFill>
              <a:latin typeface="Helvetica Neue"/>
              <a:ea typeface="Helvetica Neue"/>
              <a:cs typeface="Helvetica Neue"/>
              <a:sym typeface="Helvetica Neue"/>
            </a:endParaRPr>
          </a:p>
        </p:txBody>
      </p:sp>
      <p:cxnSp>
        <p:nvCxnSpPr>
          <p:cNvPr id="104" name="Google Shape;104;p18"/>
          <p:cNvCxnSpPr/>
          <p:nvPr/>
        </p:nvCxnSpPr>
        <p:spPr>
          <a:xfrm>
            <a:off x="978825" y="3085825"/>
            <a:ext cx="9600" cy="364800"/>
          </a:xfrm>
          <a:prstGeom prst="straightConnector1">
            <a:avLst/>
          </a:prstGeom>
          <a:noFill/>
          <a:ln cap="flat" cmpd="sng" w="9525">
            <a:solidFill>
              <a:srgbClr val="CCCCCC"/>
            </a:solidFill>
            <a:prstDash val="solid"/>
            <a:round/>
            <a:headEnd len="med" w="med" type="oval"/>
            <a:tailEnd len="med" w="med" type="oval"/>
          </a:ln>
        </p:spPr>
      </p:cxnSp>
      <p:sp>
        <p:nvSpPr>
          <p:cNvPr id="105" name="Google Shape;105;p18"/>
          <p:cNvSpPr/>
          <p:nvPr/>
        </p:nvSpPr>
        <p:spPr>
          <a:xfrm>
            <a:off x="257175" y="444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Proyecto final</a:t>
            </a:r>
            <a:endParaRPr b="0" i="0" sz="1100" u="none" cap="none" strike="noStrike">
              <a:solidFill>
                <a:srgbClr val="FFFFFF"/>
              </a:solidFill>
              <a:latin typeface="Helvetica Neue"/>
              <a:ea typeface="Helvetica Neue"/>
              <a:cs typeface="Helvetica Neue"/>
              <a:sym typeface="Helvetica Neue"/>
            </a:endParaRPr>
          </a:p>
        </p:txBody>
      </p:sp>
      <p:cxnSp>
        <p:nvCxnSpPr>
          <p:cNvPr id="106" name="Google Shape;106;p18"/>
          <p:cNvCxnSpPr/>
          <p:nvPr/>
        </p:nvCxnSpPr>
        <p:spPr>
          <a:xfrm>
            <a:off x="992400" y="4078575"/>
            <a:ext cx="9600" cy="3648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 name="Shape 110"/>
        <p:cNvGrpSpPr/>
        <p:nvPr/>
      </p:nvGrpSpPr>
      <p:grpSpPr>
        <a:xfrm>
          <a:off x="0" y="0"/>
          <a:ext cx="0" cy="0"/>
          <a:chOff x="0" y="0"/>
          <a:chExt cx="0" cy="0"/>
        </a:xfrm>
      </p:grpSpPr>
      <p:sp>
        <p:nvSpPr>
          <p:cNvPr id="111" name="Google Shape;111;p19"/>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3" name="Google Shape;113;p1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19"/>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15" name="Google Shape;115;p19"/>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16" name="Google Shape;116;p19"/>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17" name="Google Shape;117;p19"/>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18" name="Google Shape;118;p19"/>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19" name="Google Shape;119;p19"/>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19"/>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22" name="Google Shape;122;p19"/>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23" name="Google Shape;123;p19"/>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24" name="Google Shape;124;p19"/>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25" name="Google Shape;125;p1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26" name="Google Shape;126;p19"/>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27" name="Google Shape;127;p19"/>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8" name="Google Shape;128;p19"/>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29" name="Google Shape;129;p19"/>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sp>
        <p:nvSpPr>
          <p:cNvPr id="130" name="Google Shape;130;p19"/>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131" name="Google Shape;131;p19"/>
          <p:cNvSpPr txBox="1"/>
          <p:nvPr/>
        </p:nvSpPr>
        <p:spPr>
          <a:xfrm>
            <a:off x="38118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32" name="Google Shape;132;p19"/>
          <p:cNvPicPr preferRelativeResize="0"/>
          <p:nvPr/>
        </p:nvPicPr>
        <p:blipFill rotWithShape="1">
          <a:blip r:embed="rId6">
            <a:alphaModFix/>
          </a:blip>
          <a:srcRect b="0" l="0" r="0" t="0"/>
          <a:stretch/>
        </p:blipFill>
        <p:spPr>
          <a:xfrm>
            <a:off x="3864450" y="2534312"/>
            <a:ext cx="306000" cy="306000"/>
          </a:xfrm>
          <a:prstGeom prst="rect">
            <a:avLst/>
          </a:prstGeom>
          <a:noFill/>
          <a:ln>
            <a:noFill/>
          </a:ln>
        </p:spPr>
      </p:pic>
      <p:sp>
        <p:nvSpPr>
          <p:cNvPr id="133" name="Google Shape;133;p19"/>
          <p:cNvSpPr txBox="1"/>
          <p:nvPr/>
        </p:nvSpPr>
        <p:spPr>
          <a:xfrm>
            <a:off x="4171500" y="25298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0"/>
          <p:cNvSpPr txBox="1"/>
          <p:nvPr/>
        </p:nvSpPr>
        <p:spPr>
          <a:xfrm>
            <a:off x="2187450" y="899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TEMAS PRINCIPALES</a:t>
            </a:r>
            <a:endParaRPr i="1" sz="3600">
              <a:solidFill>
                <a:srgbClr val="E0FF00"/>
              </a:solidFill>
              <a:latin typeface="Anton"/>
              <a:ea typeface="Anton"/>
              <a:cs typeface="Anton"/>
              <a:sym typeface="Anton"/>
            </a:endParaRPr>
          </a:p>
        </p:txBody>
      </p:sp>
      <p:pic>
        <p:nvPicPr>
          <p:cNvPr id="139" name="Google Shape;139;p20"/>
          <p:cNvPicPr preferRelativeResize="0"/>
          <p:nvPr/>
        </p:nvPicPr>
        <p:blipFill>
          <a:blip r:embed="rId4">
            <a:alphaModFix/>
          </a:blip>
          <a:stretch>
            <a:fillRect/>
          </a:stretch>
        </p:blipFill>
        <p:spPr>
          <a:xfrm>
            <a:off x="2612175" y="1765775"/>
            <a:ext cx="3919644" cy="220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21"/>
          <p:cNvSpPr txBox="1"/>
          <p:nvPr/>
        </p:nvSpPr>
        <p:spPr>
          <a:xfrm>
            <a:off x="5034425" y="1459400"/>
            <a:ext cx="36096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Prototipar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Establecer estructuras de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Darle estilo a las estructuras.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Dar estilo a fuentes, fondos y animaciones.</a:t>
            </a:r>
            <a:endParaRPr sz="1800">
              <a:solidFill>
                <a:srgbClr val="FFFFFF"/>
              </a:solidFill>
              <a:latin typeface="Helvetica Neue Light"/>
              <a:ea typeface="Helvetica Neue Light"/>
              <a:cs typeface="Helvetica Neue Light"/>
              <a:sym typeface="Helvetica Neue Light"/>
            </a:endParaRPr>
          </a:p>
        </p:txBody>
      </p:sp>
      <p:pic>
        <p:nvPicPr>
          <p:cNvPr id="145" name="Google Shape;145;p2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6" name="Google Shape;146;p21"/>
          <p:cNvSpPr txBox="1"/>
          <p:nvPr>
            <p:ph type="ctrTitle"/>
          </p:nvPr>
        </p:nvSpPr>
        <p:spPr>
          <a:xfrm>
            <a:off x="2363250" y="501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HTML Y CSS</a:t>
            </a:r>
            <a:endParaRPr i="1" sz="3800">
              <a:latin typeface="Anton"/>
              <a:ea typeface="Anton"/>
              <a:cs typeface="Anton"/>
              <a:sym typeface="Anton"/>
            </a:endParaRPr>
          </a:p>
        </p:txBody>
      </p:sp>
      <p:pic>
        <p:nvPicPr>
          <p:cNvPr id="147" name="Google Shape;147;p21"/>
          <p:cNvPicPr preferRelativeResize="0"/>
          <p:nvPr/>
        </p:nvPicPr>
        <p:blipFill>
          <a:blip r:embed="rId4">
            <a:alphaModFix/>
          </a:blip>
          <a:stretch>
            <a:fillRect/>
          </a:stretch>
        </p:blipFill>
        <p:spPr>
          <a:xfrm>
            <a:off x="570150" y="1589038"/>
            <a:ext cx="4464274" cy="246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2"/>
          <p:cNvSpPr txBox="1"/>
          <p:nvPr/>
        </p:nvSpPr>
        <p:spPr>
          <a:xfrm>
            <a:off x="5235325" y="1566550"/>
            <a:ext cx="2639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Box Modeling.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Flex.</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Grids.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Mobile First.</a:t>
            </a:r>
            <a:endParaRPr sz="1800">
              <a:solidFill>
                <a:srgbClr val="FFFFFF"/>
              </a:solidFill>
              <a:latin typeface="Helvetica Neue Light"/>
              <a:ea typeface="Helvetica Neue Light"/>
              <a:cs typeface="Helvetica Neue Light"/>
              <a:sym typeface="Helvetica Neue Light"/>
            </a:endParaRPr>
          </a:p>
        </p:txBody>
      </p:sp>
      <p:pic>
        <p:nvPicPr>
          <p:cNvPr id="153" name="Google Shape;153;p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4" name="Google Shape;154;p22"/>
          <p:cNvSpPr txBox="1"/>
          <p:nvPr>
            <p:ph type="ctrTitle"/>
          </p:nvPr>
        </p:nvSpPr>
        <p:spPr>
          <a:xfrm>
            <a:off x="2363250" y="47627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MODELADO Y GRIDS</a:t>
            </a:r>
            <a:endParaRPr i="1" sz="3800">
              <a:latin typeface="Anton"/>
              <a:ea typeface="Anton"/>
              <a:cs typeface="Anton"/>
              <a:sym typeface="Anton"/>
            </a:endParaRPr>
          </a:p>
        </p:txBody>
      </p:sp>
      <p:pic>
        <p:nvPicPr>
          <p:cNvPr id="155" name="Google Shape;155;p22"/>
          <p:cNvPicPr preferRelativeResize="0"/>
          <p:nvPr/>
        </p:nvPicPr>
        <p:blipFill rotWithShape="1">
          <a:blip r:embed="rId4">
            <a:alphaModFix/>
          </a:blip>
          <a:srcRect b="13239" l="0" r="0" t="0"/>
          <a:stretch/>
        </p:blipFill>
        <p:spPr>
          <a:xfrm>
            <a:off x="1223275" y="1382800"/>
            <a:ext cx="3930424" cy="3084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